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93" r:id="rId3"/>
    <p:sldId id="296" r:id="rId4"/>
    <p:sldId id="304" r:id="rId5"/>
    <p:sldId id="300" r:id="rId6"/>
    <p:sldId id="299" r:id="rId7"/>
    <p:sldId id="305" r:id="rId8"/>
    <p:sldId id="301" r:id="rId9"/>
  </p:sldIdLst>
  <p:sldSz cx="9906000" cy="6858000" type="A4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5" pos="6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.kuros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9F2"/>
    <a:srgbClr val="CCE1F1"/>
    <a:srgbClr val="0068B7"/>
    <a:srgbClr val="FF1100"/>
    <a:srgbClr val="0D3771"/>
    <a:srgbClr val="5A5A5A"/>
    <a:srgbClr val="EB6E8E"/>
    <a:srgbClr val="FABF1B"/>
    <a:srgbClr val="C3D72A"/>
    <a:srgbClr val="00A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7" autoAdjust="0"/>
    <p:restoredTop sz="94660" autoAdjust="0"/>
  </p:normalViewPr>
  <p:slideViewPr>
    <p:cSldViewPr snapToObjects="1" showGuides="1">
      <p:cViewPr varScale="1">
        <p:scale>
          <a:sx n="56" d="100"/>
          <a:sy n="56" d="100"/>
        </p:scale>
        <p:origin x="84" y="810"/>
      </p:cViewPr>
      <p:guideLst>
        <p:guide orient="horz"/>
        <p:guide orient="horz" pos="4320"/>
        <p:guide pos="5760"/>
        <p:guide pos="6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Objects="1" showGuides="1"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676" cy="53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defTabSz="914706">
              <a:defRPr>
                <a:latin typeface="IB Wb Regular" pitchFamily="-1" charset="0"/>
                <a:ea typeface="ＭＳ ゴシック" panose="020B0609070205080204" pitchFamily="49" charset="-128"/>
              </a:defRPr>
            </a:lvl1pPr>
          </a:lstStyle>
          <a:p>
            <a:endParaRPr lang="en-US" altLang="ja-JP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25" y="0"/>
            <a:ext cx="2898565" cy="53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 defTabSz="914706">
              <a:defRPr>
                <a:latin typeface="IB Wb Regular" pitchFamily="-1" charset="0"/>
                <a:ea typeface="ＭＳ ゴシック" panose="020B0609070205080204" pitchFamily="49" charset="-128"/>
              </a:defRPr>
            </a:lvl1pPr>
          </a:lstStyle>
          <a:p>
            <a:endParaRPr lang="en-US" altLang="ja-JP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655"/>
            <a:ext cx="2974676" cy="4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defTabSz="914706">
              <a:defRPr>
                <a:latin typeface="IB Wb Regular" pitchFamily="-1" charset="0"/>
                <a:ea typeface="ＭＳ ゴシック" panose="020B0609070205080204" pitchFamily="49" charset="-128"/>
              </a:defRPr>
            </a:lvl1pPr>
          </a:lstStyle>
          <a:p>
            <a:endParaRPr lang="en-US" altLang="ja-JP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25" y="9444655"/>
            <a:ext cx="2898565" cy="4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defTabSz="914706">
              <a:defRPr>
                <a:latin typeface="IB Wb Regular" pitchFamily="-1" charset="0"/>
                <a:ea typeface="ＭＳ ゴシック" panose="020B0609070205080204" pitchFamily="49" charset="-128"/>
              </a:defRPr>
            </a:lvl1pPr>
          </a:lstStyle>
          <a:p>
            <a:fld id="{A26FC8C9-C1B8-45F9-AF48-21336A8EAC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788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4:47:45.117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CF4A5235-36BB-4450-BA5F-2F323B627578}" emma:medium="tactile" emma:mode="ink">
          <msink:context xmlns:msink="http://schemas.microsoft.com/ink/2010/main" type="writingRegion" rotatedBoundingBox="22074,17072 22100,17072 22100,17150 22074,17150"/>
        </emma:interpretation>
      </emma:emma>
    </inkml:annotationXML>
    <inkml:traceGroup>
      <inkml:annotationXML>
        <emma:emma xmlns:emma="http://www.w3.org/2003/04/emma" version="1.0">
          <emma:interpretation id="{4C7768AF-7A6A-4792-BB36-3BAACF8C1D10}" emma:medium="tactile" emma:mode="ink">
            <msink:context xmlns:msink="http://schemas.microsoft.com/ink/2010/main" type="paragraph" rotatedBoundingBox="22074,17072 22100,17072 22100,17150 22074,17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099CD3-A6DE-4FC1-8E49-1FE28817A6DE}" emma:medium="tactile" emma:mode="ink">
              <msink:context xmlns:msink="http://schemas.microsoft.com/ink/2010/main" type="line" rotatedBoundingBox="22074,17072 22100,17072 22100,17150 22074,17150"/>
            </emma:interpretation>
          </emma:emma>
        </inkml:annotationXML>
        <inkml:traceGroup>
          <inkml:annotationXML>
            <emma:emma xmlns:emma="http://www.w3.org/2003/04/emma" version="1.0">
              <emma:interpretation id="{4626DF86-31E6-4104-B758-999A62F3F00C}" emma:medium="tactile" emma:mode="ink">
                <msink:context xmlns:msink="http://schemas.microsoft.com/ink/2010/main" type="inkWord" rotatedBoundingBox="22074,17072 22100,17072 22100,17150 22074,17150"/>
              </emma:interpretation>
              <emma:one-of disjunction-type="recognition" id="oneOf0">
                <emma:interpretation id="interp0" emma:lang="ja-JP" emma:confidence="0">
                  <emma:literal>〔</emma:literal>
                </emma:interpretation>
                <emma:interpretation id="interp1" emma:lang="ja-JP" emma:confidence="0">
                  <emma:literal>く</emma:literal>
                </emma:interpretation>
                <emma:interpretation id="interp2" emma:lang="ja-JP" emma:confidence="0">
                  <emma:literal>(</emma:literal>
                </emma:interpretation>
                <emma:interpretation id="interp3" emma:lang="ja-JP" emma:confidence="0">
                  <emma:literal>〈</emma:literal>
                </emma:interpretation>
                <emma:interpretation id="interp4" emma:lang="ja-JP" emma:confidence="0">
                  <emma:literal>{</emma:literal>
                </emma:interpretation>
              </emma:one-of>
            </emma:emma>
          </inkml:annotationXML>
          <inkml:trace contextRef="#ctx0" brushRef="#br0">22467 25060 2176,'-26'26'864,"26"-26"-448,0 0-352,0 0 192,0 26-768,0-26-288,26 26-32,-26-26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72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defTabSz="914706">
              <a:defRPr>
                <a:latin typeface="Times" panose="02020603050405020304" pitchFamily="18" charset="0"/>
                <a:ea typeface="Osaka" pitchFamily="-1" charset="-128"/>
              </a:defRPr>
            </a:lvl1pPr>
          </a:lstStyle>
          <a:p>
            <a:endParaRPr lang="en-US" altLang="ja-JP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369" y="0"/>
            <a:ext cx="2947720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 defTabSz="914706">
              <a:defRPr>
                <a:latin typeface="Times" panose="02020603050405020304" pitchFamily="18" charset="0"/>
                <a:ea typeface="Osaka" pitchFamily="-1" charset="-128"/>
              </a:defRPr>
            </a:lvl1pPr>
          </a:lstStyle>
          <a:p>
            <a:endParaRPr lang="en-US" altLang="ja-JP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800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15194"/>
            <a:ext cx="5437187" cy="44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801"/>
            <a:ext cx="2947721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defTabSz="914706">
              <a:defRPr>
                <a:latin typeface="Times" panose="02020603050405020304" pitchFamily="18" charset="0"/>
                <a:ea typeface="Osaka" pitchFamily="-1" charset="-128"/>
              </a:defRPr>
            </a:lvl1pPr>
          </a:lstStyle>
          <a:p>
            <a:endParaRPr lang="en-US" altLang="ja-JP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369" y="9428801"/>
            <a:ext cx="2947720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defTabSz="914706">
              <a:defRPr>
                <a:latin typeface="Times" panose="02020603050405020304" pitchFamily="18" charset="0"/>
                <a:ea typeface="Osaka" pitchFamily="-1" charset="-128"/>
              </a:defRPr>
            </a:lvl1pPr>
          </a:lstStyle>
          <a:p>
            <a:fld id="{A6A2AC13-4D6F-4481-863A-DCB631B5CD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3257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98335"/>
            <a:ext cx="1216152" cy="132391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 userDrawn="1"/>
        </p:nvSpPr>
        <p:spPr>
          <a:xfrm>
            <a:off x="251558" y="64437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©APRESIA Systems all right reserved.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kumimoji="1" lang="ja-JP" altLang="en-US" dirty="0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quarter" idx="16" hasCustomPrompt="1"/>
          </p:nvPr>
        </p:nvSpPr>
        <p:spPr>
          <a:xfrm>
            <a:off x="3048000" y="3756996"/>
            <a:ext cx="3778599" cy="315471"/>
          </a:xfrm>
          <a:prstGeom prst="rect">
            <a:avLst/>
          </a:prstGeom>
          <a:noFill/>
          <a:ln>
            <a:noFill/>
          </a:ln>
        </p:spPr>
        <p:txBody>
          <a:bodyPr vert="horz" wrap="square">
            <a:sp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dirty="0"/>
              <a:t>作成者の所属・氏名</a:t>
            </a:r>
          </a:p>
        </p:txBody>
      </p:sp>
      <p:sp>
        <p:nvSpPr>
          <p:cNvPr id="16" name="テキスト プレースホルダ 15"/>
          <p:cNvSpPr>
            <a:spLocks noGrp="1"/>
          </p:cNvSpPr>
          <p:nvPr>
            <p:ph type="body" sz="quarter" idx="17"/>
          </p:nvPr>
        </p:nvSpPr>
        <p:spPr>
          <a:xfrm>
            <a:off x="152401" y="2120495"/>
            <a:ext cx="9578974" cy="609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プレゼンテーションのタイトル</a:t>
            </a:r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sz="quarter" idx="18"/>
          </p:nvPr>
        </p:nvSpPr>
        <p:spPr>
          <a:xfrm>
            <a:off x="1524000" y="2810933"/>
            <a:ext cx="6858000" cy="4572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>
                <a:solidFill>
                  <a:srgbClr val="FFFFFF"/>
                </a:solidFill>
              </a:defRPr>
            </a:lvl1pPr>
            <a:lvl2pPr algn="ctr">
              <a:buNone/>
              <a:defRPr>
                <a:solidFill>
                  <a:srgbClr val="FFFFFF"/>
                </a:solidFill>
              </a:defRPr>
            </a:lvl2pPr>
            <a:lvl3pPr algn="ctr">
              <a:buNone/>
              <a:defRPr>
                <a:solidFill>
                  <a:srgbClr val="FFFFFF"/>
                </a:solidFill>
              </a:defRPr>
            </a:lvl3pPr>
            <a:lvl4pPr algn="ctr">
              <a:buNone/>
              <a:defRPr>
                <a:solidFill>
                  <a:srgbClr val="FFFFFF"/>
                </a:solidFill>
              </a:defRPr>
            </a:lvl4pPr>
            <a:lvl5pPr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ja-JP" altLang="en-US"/>
              <a:t>サブタイトル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19"/>
          </p:nvPr>
        </p:nvSpPr>
        <p:spPr>
          <a:xfrm>
            <a:off x="3852333" y="4114800"/>
            <a:ext cx="2209800" cy="381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/>
              <a:t>日付</a:t>
            </a:r>
          </a:p>
        </p:txBody>
      </p:sp>
    </p:spTree>
    <p:extLst>
      <p:ext uri="{BB962C8B-B14F-4D97-AF65-F5344CB8AC3E}">
        <p14:creationId xmlns:p14="http://schemas.microsoft.com/office/powerpoint/2010/main" val="5959522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39" y="0"/>
            <a:ext cx="5439961" cy="68579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3400" y="4698335"/>
            <a:ext cx="1216151" cy="132391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 userDrawn="1"/>
        </p:nvSpPr>
        <p:spPr>
          <a:xfrm>
            <a:off x="251558" y="64437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©APRESIA Systems all right reserved.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kumimoji="1" lang="ja-JP" altLang="en-US" dirty="0"/>
          </a:p>
        </p:txBody>
      </p:sp>
      <p:sp>
        <p:nvSpPr>
          <p:cNvPr id="12" name="コンテンツ プレースホルダ 13"/>
          <p:cNvSpPr>
            <a:spLocks noGrp="1"/>
          </p:cNvSpPr>
          <p:nvPr>
            <p:ph sz="quarter" idx="16" hasCustomPrompt="1"/>
          </p:nvPr>
        </p:nvSpPr>
        <p:spPr>
          <a:xfrm>
            <a:off x="3048000" y="3756996"/>
            <a:ext cx="3778599" cy="315471"/>
          </a:xfrm>
          <a:prstGeom prst="rect">
            <a:avLst/>
          </a:prstGeom>
          <a:noFill/>
          <a:ln>
            <a:noFill/>
          </a:ln>
        </p:spPr>
        <p:txBody>
          <a:bodyPr vert="horz" wrap="square">
            <a:spAutoFit/>
          </a:bodyPr>
          <a:lstStyle>
            <a:lvl1pPr algn="ctr">
              <a:buNone/>
              <a:defRPr sz="1200">
                <a:solidFill>
                  <a:srgbClr val="5A5A5A"/>
                </a:solidFill>
              </a:defRPr>
            </a:lvl1pPr>
          </a:lstStyle>
          <a:p>
            <a:pPr lvl="0"/>
            <a:r>
              <a:rPr lang="ja-JP" altLang="en-US"/>
              <a:t>作成者の所属・氏名</a:t>
            </a:r>
          </a:p>
        </p:txBody>
      </p:sp>
      <p:sp>
        <p:nvSpPr>
          <p:cNvPr id="14" name="テキスト プレースホルダ 15"/>
          <p:cNvSpPr>
            <a:spLocks noGrp="1"/>
          </p:cNvSpPr>
          <p:nvPr>
            <p:ph type="body" sz="quarter" idx="17"/>
          </p:nvPr>
        </p:nvSpPr>
        <p:spPr>
          <a:xfrm>
            <a:off x="152401" y="2120495"/>
            <a:ext cx="9578974" cy="609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sz="2800">
                <a:solidFill>
                  <a:srgbClr val="5A5A5A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プレゼンテーションのタイトル</a:t>
            </a:r>
          </a:p>
        </p:txBody>
      </p:sp>
      <p:sp>
        <p:nvSpPr>
          <p:cNvPr id="15" name="テキスト プレースホルダ 17"/>
          <p:cNvSpPr>
            <a:spLocks noGrp="1"/>
          </p:cNvSpPr>
          <p:nvPr>
            <p:ph type="body" sz="quarter" idx="18"/>
          </p:nvPr>
        </p:nvSpPr>
        <p:spPr>
          <a:xfrm>
            <a:off x="1524000" y="2810933"/>
            <a:ext cx="6858000" cy="4572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>
                <a:solidFill>
                  <a:srgbClr val="5A5A5A"/>
                </a:solidFill>
              </a:defRPr>
            </a:lvl1pPr>
            <a:lvl2pPr algn="ctr">
              <a:buNone/>
              <a:defRPr>
                <a:solidFill>
                  <a:srgbClr val="FFFFFF"/>
                </a:solidFill>
              </a:defRPr>
            </a:lvl2pPr>
            <a:lvl3pPr algn="ctr">
              <a:buNone/>
              <a:defRPr>
                <a:solidFill>
                  <a:srgbClr val="FFFFFF"/>
                </a:solidFill>
              </a:defRPr>
            </a:lvl3pPr>
            <a:lvl4pPr algn="ctr">
              <a:buNone/>
              <a:defRPr>
                <a:solidFill>
                  <a:srgbClr val="FFFFFF"/>
                </a:solidFill>
              </a:defRPr>
            </a:lvl4pPr>
            <a:lvl5pPr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ja-JP" altLang="en-US"/>
              <a:t>サブタイトル</a:t>
            </a:r>
          </a:p>
        </p:txBody>
      </p:sp>
      <p:sp>
        <p:nvSpPr>
          <p:cNvPr id="16" name="テキスト プレースホルダ 19"/>
          <p:cNvSpPr>
            <a:spLocks noGrp="1"/>
          </p:cNvSpPr>
          <p:nvPr>
            <p:ph type="body" sz="quarter" idx="19"/>
          </p:nvPr>
        </p:nvSpPr>
        <p:spPr>
          <a:xfrm>
            <a:off x="3852333" y="4114800"/>
            <a:ext cx="2209800" cy="381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200">
                <a:solidFill>
                  <a:srgbClr val="5A5A5A"/>
                </a:solidFill>
              </a:defRPr>
            </a:lvl1pPr>
          </a:lstStyle>
          <a:p>
            <a:pPr lvl="0"/>
            <a:r>
              <a:rPr lang="ja-JP" altLang="en-US"/>
              <a:t>日付</a:t>
            </a:r>
          </a:p>
        </p:txBody>
      </p:sp>
    </p:spTree>
    <p:extLst>
      <p:ext uri="{BB962C8B-B14F-4D97-AF65-F5344CB8AC3E}">
        <p14:creationId xmlns:p14="http://schemas.microsoft.com/office/powerpoint/2010/main" val="5959522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扉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3393149" y="1870870"/>
            <a:ext cx="6241125" cy="40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0"/>
          </p:nvPr>
        </p:nvSpPr>
        <p:spPr>
          <a:xfrm>
            <a:off x="974559" y="1556792"/>
            <a:ext cx="5382598" cy="3744416"/>
          </a:xfrm>
          <a:prstGeom prst="rect">
            <a:avLst/>
          </a:prstGeom>
        </p:spPr>
        <p:txBody>
          <a:bodyPr/>
          <a:lstStyle>
            <a:lvl1pPr marL="449263" indent="-449263">
              <a:buNone/>
              <a:defRPr sz="2500" baseline="0">
                <a:solidFill>
                  <a:srgbClr val="5A5A5A"/>
                </a:solidFill>
                <a:latin typeface="+mj-ea"/>
                <a:ea typeface="+mj-ea"/>
              </a:defRPr>
            </a:lvl1pPr>
            <a:lvl2pPr marL="896938" indent="-452438">
              <a:buNone/>
              <a:defRPr sz="2000">
                <a:solidFill>
                  <a:srgbClr val="5A5A5A"/>
                </a:solidFill>
                <a:latin typeface="+mj-ea"/>
                <a:ea typeface="+mj-ea"/>
              </a:defRPr>
            </a:lvl2pPr>
            <a:lvl3pPr marL="1252538" indent="-358775">
              <a:buNone/>
              <a:defRPr sz="2000">
                <a:solidFill>
                  <a:srgbClr val="5A5A5A"/>
                </a:solidFill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924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本文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9315"/>
            <a:ext cx="9906000" cy="5886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9905979" cy="72420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838" y="836712"/>
            <a:ext cx="9283435" cy="543260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1200"/>
              </a:spcBef>
              <a:buClr>
                <a:srgbClr val="00A7C2"/>
              </a:buClr>
              <a:buSzPct val="100000"/>
              <a:buFont typeface="Wingdings" panose="05000000000000000000" pitchFamily="2" charset="2"/>
              <a:buChar char="u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536575" indent="-271463">
              <a:spcBef>
                <a:spcPts val="600"/>
              </a:spcBef>
              <a:buClr>
                <a:srgbClr val="00A7C2"/>
              </a:buClr>
              <a:buSzPct val="100000"/>
              <a:buFont typeface="Verdana" panose="020B0604030504040204" pitchFamily="34" charset="0"/>
              <a:buChar char="◊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808038" indent="-271463">
              <a:spcBef>
                <a:spcPts val="600"/>
              </a:spcBef>
              <a:buClr>
                <a:srgbClr val="00A7C2"/>
              </a:buClr>
              <a:buFont typeface="Verdana" panose="020B0604030504040204" pitchFamily="34" charset="0"/>
              <a:buChar char="−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073150" indent="-265113">
              <a:spcBef>
                <a:spcPts val="600"/>
              </a:spcBef>
              <a:buClr>
                <a:srgbClr val="00A7C2"/>
              </a:buClr>
              <a:buFont typeface="Arial" panose="020B0604020202020204" pitchFamily="34" charset="0"/>
              <a:buChar char="•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0838" y="31512"/>
            <a:ext cx="9197171" cy="692696"/>
          </a:xfrm>
          <a:prstGeom prst="rect">
            <a:avLst/>
          </a:prstGeom>
        </p:spPr>
        <p:txBody>
          <a:bodyPr anchor="ctr"/>
          <a:lstStyle>
            <a:lvl1pPr>
              <a:defRPr sz="1800" baseline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10" name="スライド番号プレースホルダー 3"/>
          <p:cNvSpPr txBox="1">
            <a:spLocks/>
          </p:cNvSpPr>
          <p:nvPr userDrawn="1"/>
        </p:nvSpPr>
        <p:spPr>
          <a:xfrm>
            <a:off x="9284654" y="6309320"/>
            <a:ext cx="4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fld id="{CD44D6DF-A6FE-4653-9CE0-E8C9CB798F21}" type="slidenum">
              <a:rPr lang="ja-JP" altLang="en-US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ja-JP" altLang="en-US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34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9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本文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9315"/>
            <a:ext cx="9906000" cy="5886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0"/>
            <a:ext cx="9905965" cy="72420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838" y="836712"/>
            <a:ext cx="9283435" cy="543260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1200"/>
              </a:spcBef>
              <a:buClr>
                <a:srgbClr val="00A7C2"/>
              </a:buClr>
              <a:buSzPct val="100000"/>
              <a:buFont typeface="Wingdings" panose="05000000000000000000" pitchFamily="2" charset="2"/>
              <a:buChar char="u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536575" indent="-271463">
              <a:spcBef>
                <a:spcPts val="600"/>
              </a:spcBef>
              <a:buClr>
                <a:srgbClr val="00A7C2"/>
              </a:buClr>
              <a:buSzPct val="100000"/>
              <a:buFont typeface="Verdana" panose="020B0604030504040204" pitchFamily="34" charset="0"/>
              <a:buChar char="◊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808038" indent="-271463">
              <a:spcBef>
                <a:spcPts val="600"/>
              </a:spcBef>
              <a:buClr>
                <a:srgbClr val="00A7C2"/>
              </a:buClr>
              <a:buFont typeface="Verdana" panose="020B0604030504040204" pitchFamily="34" charset="0"/>
              <a:buChar char="−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073150" indent="-265113">
              <a:spcBef>
                <a:spcPts val="600"/>
              </a:spcBef>
              <a:buClr>
                <a:srgbClr val="00A7C2"/>
              </a:buClr>
              <a:buFont typeface="Arial" panose="020B0604020202020204" pitchFamily="34" charset="0"/>
              <a:buChar char="•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0838" y="31512"/>
            <a:ext cx="9197171" cy="692696"/>
          </a:xfrm>
          <a:prstGeom prst="rect">
            <a:avLst/>
          </a:prstGeom>
        </p:spPr>
        <p:txBody>
          <a:bodyPr anchor="ctr"/>
          <a:lstStyle>
            <a:lvl1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10" name="スライド番号プレースホルダー 3"/>
          <p:cNvSpPr txBox="1">
            <a:spLocks/>
          </p:cNvSpPr>
          <p:nvPr userDrawn="1"/>
        </p:nvSpPr>
        <p:spPr>
          <a:xfrm>
            <a:off x="9284654" y="6309320"/>
            <a:ext cx="4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fld id="{CD44D6DF-A6FE-4653-9CE0-E8C9CB798F21}" type="slidenum">
              <a:rPr lang="ja-JP" altLang="en-US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ja-JP" altLang="en-US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5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9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7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1600" kern="1200">
          <a:solidFill>
            <a:srgbClr val="E1004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9pPr>
    </p:titleStyle>
    <p:bodyStyle>
      <a:lvl1pPr marL="266700" indent="-266700" algn="l" rtl="0" fontAlgn="base">
        <a:lnSpc>
          <a:spcPct val="125000"/>
        </a:lnSpc>
        <a:spcBef>
          <a:spcPct val="50000"/>
        </a:spcBef>
        <a:spcAft>
          <a:spcPct val="0"/>
        </a:spcAft>
        <a:buClr>
          <a:srgbClr val="E1004A"/>
        </a:buClr>
        <a:buSzPct val="65000"/>
        <a:buFont typeface="ＭＳ Ｐゴシック" panose="020B0600070205080204" pitchFamily="50" charset="-128"/>
        <a:buChar char="■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8288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E1004A"/>
        </a:buClr>
        <a:buFont typeface="Osaka" pitchFamily="-1" charset="-128"/>
        <a:buChar char="▬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2667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E1004A"/>
        </a:buClr>
        <a:buFont typeface="Osaka" pitchFamily="-1" charset="-128"/>
        <a:buChar char="▬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250" indent="-2794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E1004A"/>
        </a:buClr>
        <a:buFont typeface="Osaka" pitchFamily="-1" charset="-128"/>
        <a:buChar char="▬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671763" indent="-382588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E1004A"/>
        </a:buClr>
        <a:buFont typeface="Osaka" pitchFamily="-1" charset="-128"/>
        <a:buChar char="▬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sz="quarter" idx="16"/>
          </p:nvPr>
        </p:nvSpPr>
        <p:spPr bwMode="white">
          <a:xfrm>
            <a:off x="3048000" y="3641630"/>
            <a:ext cx="3778599" cy="291426"/>
          </a:xfrm>
        </p:spPr>
        <p:txBody>
          <a:bodyPr/>
          <a:lstStyle/>
          <a:p>
            <a:r>
              <a:rPr lang="en-US" altLang="ja-JP" dirty="0"/>
              <a:t>APRESIA Systems </a:t>
            </a:r>
            <a:r>
              <a:rPr lang="ja-JP" altLang="en-US" dirty="0"/>
              <a:t>株式会社</a:t>
            </a:r>
            <a:endParaRPr lang="en-US" altLang="ja-JP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7"/>
          </p:nvPr>
        </p:nvSpPr>
        <p:spPr bwMode="white"/>
        <p:txBody>
          <a:bodyPr/>
          <a:lstStyle/>
          <a:p>
            <a:r>
              <a:rPr lang="en-US" altLang="ja-JP" sz="3200" dirty="0"/>
              <a:t>APRESIA</a:t>
            </a:r>
            <a:r>
              <a:rPr lang="ja-JP" altLang="en-US" sz="3200" dirty="0"/>
              <a:t>製品写真</a:t>
            </a:r>
            <a:endParaRPr lang="en-US" altLang="ja-JP" sz="3200" dirty="0"/>
          </a:p>
          <a:p>
            <a:r>
              <a:rPr lang="ja-JP" altLang="en-US" sz="2400" dirty="0"/>
              <a:t>～サービスプロバイダ向け～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19"/>
          </p:nvPr>
        </p:nvSpPr>
        <p:spPr bwMode="white">
          <a:xfrm>
            <a:off x="3852333" y="4077072"/>
            <a:ext cx="2209800" cy="381000"/>
          </a:xfrm>
        </p:spPr>
        <p:txBody>
          <a:bodyPr/>
          <a:lstStyle/>
          <a:p>
            <a:r>
              <a:rPr lang="en-US" altLang="ja-JP" dirty="0"/>
              <a:t>2019.7.3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941629"/>
            <a:ext cx="4153096" cy="829832"/>
          </a:xfrm>
          <a:prstGeom prst="rect">
            <a:avLst/>
          </a:prstGeom>
        </p:spPr>
      </p:pic>
      <p:sp>
        <p:nvSpPr>
          <p:cNvPr id="10" name="テキスト プレースホルダー 4"/>
          <p:cNvSpPr txBox="1">
            <a:spLocks/>
          </p:cNvSpPr>
          <p:nvPr/>
        </p:nvSpPr>
        <p:spPr>
          <a:xfrm>
            <a:off x="7689304" y="6093296"/>
            <a:ext cx="624069" cy="36004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E1004A"/>
              </a:buClr>
              <a:buSzPct val="65000"/>
              <a:buFont typeface="ＭＳ Ｐゴシック" panose="020B0600070205080204" pitchFamily="50" charset="-128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667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79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1763" indent="-3825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05" y="6133870"/>
            <a:ext cx="1124712" cy="278892"/>
          </a:xfrm>
          <a:prstGeom prst="rect">
            <a:avLst/>
          </a:prstGeom>
        </p:spPr>
      </p:pic>
      <p:sp>
        <p:nvSpPr>
          <p:cNvPr id="12" name="テキスト プレースホルダー 4"/>
          <p:cNvSpPr txBox="1">
            <a:spLocks/>
          </p:cNvSpPr>
          <p:nvPr/>
        </p:nvSpPr>
        <p:spPr>
          <a:xfrm>
            <a:off x="7711744" y="6460604"/>
            <a:ext cx="1368152" cy="280764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E1004A"/>
              </a:buClr>
              <a:buSzPct val="65000"/>
              <a:buFont typeface="ＭＳ Ｐゴシック" panose="020B0600070205080204" pitchFamily="50" charset="-128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667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79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1763" indent="-3825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インク 16"/>
              <p14:cNvContentPartPr/>
              <p14:nvPr/>
            </p14:nvContentPartPr>
            <p14:xfrm>
              <a:off x="7946785" y="6146245"/>
              <a:ext cx="9540" cy="28440"/>
            </p14:xfrm>
          </p:contentPart>
        </mc:Choice>
        <mc:Fallback xmlns="">
          <p:pic>
            <p:nvPicPr>
              <p:cNvPr id="17" name="インク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5018" y="6144805"/>
                <a:ext cx="12720" cy="3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サービスプロバイダ向けスイッチ</a:t>
            </a:r>
          </a:p>
        </p:txBody>
      </p:sp>
      <p:sp>
        <p:nvSpPr>
          <p:cNvPr id="3" name="テキスト プレースホルダー 4"/>
          <p:cNvSpPr txBox="1">
            <a:spLocks/>
          </p:cNvSpPr>
          <p:nvPr/>
        </p:nvSpPr>
        <p:spPr>
          <a:xfrm>
            <a:off x="7689304" y="6093296"/>
            <a:ext cx="624069" cy="36004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E1004A"/>
              </a:buClr>
              <a:buSzPct val="65000"/>
              <a:buFont typeface="ＭＳ Ｐゴシック" panose="020B0600070205080204" pitchFamily="50" charset="-128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667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79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1763" indent="-3825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Rev.1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05" y="6133870"/>
            <a:ext cx="1124712" cy="278892"/>
          </a:xfrm>
          <a:prstGeom prst="rect">
            <a:avLst/>
          </a:prstGeom>
        </p:spPr>
      </p:pic>
      <p:sp>
        <p:nvSpPr>
          <p:cNvPr id="5" name="テキスト プレースホルダー 4"/>
          <p:cNvSpPr txBox="1">
            <a:spLocks/>
          </p:cNvSpPr>
          <p:nvPr/>
        </p:nvSpPr>
        <p:spPr>
          <a:xfrm>
            <a:off x="7711744" y="6460604"/>
            <a:ext cx="1368152" cy="280764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E1004A"/>
              </a:buClr>
              <a:buSzPct val="65000"/>
              <a:buFont typeface="ＭＳ Ｐゴシック" panose="020B0600070205080204" pitchFamily="50" charset="-128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667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79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1763" indent="-3825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/>
              <a:t>開示先：お客様</a:t>
            </a:r>
          </a:p>
        </p:txBody>
      </p:sp>
    </p:spTree>
    <p:extLst>
      <p:ext uri="{BB962C8B-B14F-4D97-AF65-F5344CB8AC3E}">
        <p14:creationId xmlns:p14="http://schemas.microsoft.com/office/powerpoint/2010/main" val="61247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サービスプロバイダ向けスイッチ　</a:t>
            </a:r>
            <a:r>
              <a:rPr kumimoji="1" lang="en-US" altLang="ja-JP" dirty="0"/>
              <a:t>Apresia26000QC</a:t>
            </a:r>
            <a:r>
              <a:rPr kumimoji="1" lang="ja-JP" altLang="en-US" dirty="0"/>
              <a:t>シリーズ</a:t>
            </a:r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sp>
        <p:nvSpPr>
          <p:cNvPr id="7" name="テキスト ボックス 11">
            <a:extLst>
              <a:ext uri="{FF2B5EF4-FFF2-40B4-BE49-F238E27FC236}">
                <a16:creationId xmlns:a16="http://schemas.microsoft.com/office/drawing/2014/main" id="{C778644F-3CB1-49CB-B8EC-AD3CA7AB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56" y="4196736"/>
            <a:ext cx="1485410" cy="3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Apresia26010QC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6" name="テキスト ボックス 11">
            <a:extLst>
              <a:ext uri="{FF2B5EF4-FFF2-40B4-BE49-F238E27FC236}">
                <a16:creationId xmlns:a16="http://schemas.microsoft.com/office/drawing/2014/main" id="{11C97991-8056-4630-93AD-35BBA0ACD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587" y="3029272"/>
            <a:ext cx="1612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A26L-CG26004c-QC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8" name="テキスト ボックス 11">
            <a:extLst>
              <a:ext uri="{FF2B5EF4-FFF2-40B4-BE49-F238E27FC236}">
                <a16:creationId xmlns:a16="http://schemas.microsoft.com/office/drawing/2014/main" id="{0ED3AF56-C1F0-4840-A45A-A1EB2F70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03" y="3029272"/>
            <a:ext cx="1605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A26L-XG26040c-QC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4" name="テキスト ボックス 11">
            <a:extLst>
              <a:ext uri="{FF2B5EF4-FFF2-40B4-BE49-F238E27FC236}">
                <a16:creationId xmlns:a16="http://schemas.microsoft.com/office/drawing/2014/main" id="{FC816E38-59C5-4845-994C-EC8188DD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870" y="4561383"/>
            <a:ext cx="1311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A26U-MM1-QC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5" name="テキスト ボックス 11">
            <a:extLst>
              <a:ext uri="{FF2B5EF4-FFF2-40B4-BE49-F238E27FC236}">
                <a16:creationId xmlns:a16="http://schemas.microsoft.com/office/drawing/2014/main" id="{D2B8E22F-69F8-420D-AC0B-F758FB9E4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626" y="4561383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A26U-SFC1-QC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6" name="テキスト ボックス 11">
            <a:extLst>
              <a:ext uri="{FF2B5EF4-FFF2-40B4-BE49-F238E27FC236}">
                <a16:creationId xmlns:a16="http://schemas.microsoft.com/office/drawing/2014/main" id="{75F1A2DD-40B2-480D-A15E-60B48EE78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880" y="1661318"/>
            <a:ext cx="3423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＜</a:t>
            </a:r>
            <a:r>
              <a:rPr lang="en-US" altLang="ja-JP" sz="1400" dirty="0">
                <a:solidFill>
                  <a:srgbClr val="000000"/>
                </a:solidFill>
              </a:rPr>
              <a:t>Apresia26000QC</a:t>
            </a:r>
            <a:r>
              <a:rPr lang="ja-JP" altLang="en-US" sz="1400" dirty="0">
                <a:solidFill>
                  <a:srgbClr val="000000"/>
                </a:solidFill>
              </a:rPr>
              <a:t>シリーズ用　関連製品＞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85ED18BA-3673-47F0-8E99-C7399F807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9" y="1756333"/>
            <a:ext cx="1822325" cy="245390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A7FC70D2-07C6-41B8-AAEC-20D3822D0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26" y="2133198"/>
            <a:ext cx="2370078" cy="95858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02D4648-78BA-4C6D-9492-7B346EA9D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53" y="2133198"/>
            <a:ext cx="2139951" cy="937975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AC481C8-F3CE-4E80-89B1-FC85AACED5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0" y="3596609"/>
            <a:ext cx="1859728" cy="9735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9FDDDBE-4308-4A6E-9E9C-4674DE2FFB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19" y="3729410"/>
            <a:ext cx="1940037" cy="7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6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サービスプロバイダ向けスイッチ　</a:t>
            </a:r>
            <a:r>
              <a:rPr kumimoji="1" lang="en-US" altLang="ja-JP" dirty="0"/>
              <a:t>Apresia26000</a:t>
            </a:r>
            <a:r>
              <a:rPr kumimoji="1" lang="ja-JP" altLang="en-US" dirty="0"/>
              <a:t>シリーズ</a:t>
            </a:r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sp>
        <p:nvSpPr>
          <p:cNvPr id="7" name="テキスト ボックス 11">
            <a:extLst>
              <a:ext uri="{FF2B5EF4-FFF2-40B4-BE49-F238E27FC236}">
                <a16:creationId xmlns:a16="http://schemas.microsoft.com/office/drawing/2014/main" id="{C778644F-3CB1-49CB-B8EC-AD3CA7AB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17" y="3315840"/>
            <a:ext cx="1189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Apresia26010</a:t>
            </a:r>
            <a:endParaRPr lang="ja-JP" altLang="en-US" sz="1400">
              <a:solidFill>
                <a:srgbClr val="000000"/>
              </a:solidFill>
            </a:endParaRP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31DF145E-805C-4C16-A10E-0FD4D884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1" y="953070"/>
            <a:ext cx="158115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6">
            <a:extLst>
              <a:ext uri="{FF2B5EF4-FFF2-40B4-BE49-F238E27FC236}">
                <a16:creationId xmlns:a16="http://schemas.microsoft.com/office/drawing/2014/main" id="{0508CC28-FCF1-4934-85C9-50A80D275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t="3069" r="3097" b="4147"/>
          <a:stretch/>
        </p:blipFill>
        <p:spPr bwMode="auto">
          <a:xfrm>
            <a:off x="421746" y="4191000"/>
            <a:ext cx="1419225" cy="134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11">
            <a:extLst>
              <a:ext uri="{FF2B5EF4-FFF2-40B4-BE49-F238E27FC236}">
                <a16:creationId xmlns:a16="http://schemas.microsoft.com/office/drawing/2014/main" id="{85858861-C2C4-448B-BB5E-4546BDB4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25" y="5641305"/>
            <a:ext cx="118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Apresia26004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75FECAA-90F6-458B-A46F-5CC8855B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26" y="1697559"/>
            <a:ext cx="14478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4AA7F3D-8EE1-484F-AC24-39301D6C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97" y="1745184"/>
            <a:ext cx="15049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D0DFC48-B762-45D5-9E88-0BE03732EE4D}"/>
              </a:ext>
            </a:extLst>
          </p:cNvPr>
          <p:cNvGrpSpPr/>
          <p:nvPr/>
        </p:nvGrpSpPr>
        <p:grpSpPr>
          <a:xfrm>
            <a:off x="3971324" y="1726134"/>
            <a:ext cx="1362075" cy="738187"/>
            <a:chOff x="5076056" y="3948905"/>
            <a:chExt cx="2724150" cy="1476376"/>
          </a:xfrm>
        </p:grpSpPr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42130BDE-635E-4414-AE4B-03E5D0C54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948906"/>
              <a:ext cx="203835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3D852788-A1DD-4CCE-BF22-02FA43C76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406" y="3948905"/>
              <a:ext cx="6858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7">
            <a:extLst>
              <a:ext uri="{FF2B5EF4-FFF2-40B4-BE49-F238E27FC236}">
                <a16:creationId xmlns:a16="http://schemas.microsoft.com/office/drawing/2014/main" id="{141ACD82-E238-4A50-82D6-2401C772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44" y="1757090"/>
            <a:ext cx="15144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F1D2C1C4-4324-4392-9B22-DE4BD379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26" y="3140968"/>
            <a:ext cx="13049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3966249-C643-409F-8965-4EF16D29F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02" y="3427447"/>
            <a:ext cx="150971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8F5E38F3-F2AB-4AC9-B303-F296ABEE3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34" y="4787326"/>
            <a:ext cx="1247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44A6CA7D-35FA-4F61-9C81-FD9431B5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57" y="4732556"/>
            <a:ext cx="10810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F6238CA-E130-4442-8B1D-C09DF6A7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77" y="4896862"/>
            <a:ext cx="1571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569D5B3-4326-4863-AFA2-6A8946A17883}"/>
              </a:ext>
            </a:extLst>
          </p:cNvPr>
          <p:cNvGrpSpPr>
            <a:grpSpLocks noChangeAspect="1"/>
          </p:cNvGrpSpPr>
          <p:nvPr/>
        </p:nvGrpSpPr>
        <p:grpSpPr>
          <a:xfrm>
            <a:off x="7786451" y="4365104"/>
            <a:ext cx="814388" cy="1225815"/>
            <a:chOff x="2642929" y="764704"/>
            <a:chExt cx="1628775" cy="2451630"/>
          </a:xfrm>
        </p:grpSpPr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id="{56E43B80-D693-410E-9567-C0D231C5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779" y="777934"/>
              <a:ext cx="542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4">
              <a:extLst>
                <a:ext uri="{FF2B5EF4-FFF2-40B4-BE49-F238E27FC236}">
                  <a16:creationId xmlns:a16="http://schemas.microsoft.com/office/drawing/2014/main" id="{4FA900AF-0EC1-4117-BC68-80EA09150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929" y="764704"/>
              <a:ext cx="108585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5">
              <a:extLst>
                <a:ext uri="{FF2B5EF4-FFF2-40B4-BE49-F238E27FC236}">
                  <a16:creationId xmlns:a16="http://schemas.microsoft.com/office/drawing/2014/main" id="{1E247DEC-EC52-43E7-B538-1FD9E291C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929" y="1988840"/>
              <a:ext cx="108585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テキスト ボックス 11">
            <a:extLst>
              <a:ext uri="{FF2B5EF4-FFF2-40B4-BE49-F238E27FC236}">
                <a16:creationId xmlns:a16="http://schemas.microsoft.com/office/drawing/2014/main" id="{11C97991-8056-4630-93AD-35BBA0ACD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227" y="2472953"/>
            <a:ext cx="13420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A26L-CG26001c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7" name="テキスト ボックス 11">
            <a:extLst>
              <a:ext uri="{FF2B5EF4-FFF2-40B4-BE49-F238E27FC236}">
                <a16:creationId xmlns:a16="http://schemas.microsoft.com/office/drawing/2014/main" id="{2DEFC74C-F17F-48A4-9009-29584D4CB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501" y="2472953"/>
            <a:ext cx="1411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A26L-XLG26003c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8" name="テキスト ボックス 11">
            <a:extLst>
              <a:ext uri="{FF2B5EF4-FFF2-40B4-BE49-F238E27FC236}">
                <a16:creationId xmlns:a16="http://schemas.microsoft.com/office/drawing/2014/main" id="{0ED3AF56-C1F0-4840-A45A-A1EB2F70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194" y="2472953"/>
            <a:ext cx="1334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A26L-XG26012c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9" name="テキスト ボックス 11">
            <a:extLst>
              <a:ext uri="{FF2B5EF4-FFF2-40B4-BE49-F238E27FC236}">
                <a16:creationId xmlns:a16="http://schemas.microsoft.com/office/drawing/2014/main" id="{619B3404-035A-48A4-8831-8869686C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370" y="2472953"/>
            <a:ext cx="15944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A26L-G26048c-XG4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11">
            <a:extLst>
              <a:ext uri="{FF2B5EF4-FFF2-40B4-BE49-F238E27FC236}">
                <a16:creationId xmlns:a16="http://schemas.microsoft.com/office/drawing/2014/main" id="{575B3C6A-1C2A-453C-A069-73B4025C4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826" y="5641305"/>
            <a:ext cx="12843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A26U4-DC-PSU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1" name="テキスト ボックス 11">
            <a:extLst>
              <a:ext uri="{FF2B5EF4-FFF2-40B4-BE49-F238E27FC236}">
                <a16:creationId xmlns:a16="http://schemas.microsoft.com/office/drawing/2014/main" id="{AC46EFFC-CDA6-4E7E-B6B6-6041E7140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018" y="5641305"/>
            <a:ext cx="1375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A26U10-DC-PSU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2" name="テキスト ボックス 11">
            <a:extLst>
              <a:ext uri="{FF2B5EF4-FFF2-40B4-BE49-F238E27FC236}">
                <a16:creationId xmlns:a16="http://schemas.microsoft.com/office/drawing/2014/main" id="{AAAEE04A-3464-4305-A20B-1AF7FC73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202" y="5641305"/>
            <a:ext cx="1389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A26U4-FAN0602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3" name="テキスト ボックス 11">
            <a:extLst>
              <a:ext uri="{FF2B5EF4-FFF2-40B4-BE49-F238E27FC236}">
                <a16:creationId xmlns:a16="http://schemas.microsoft.com/office/drawing/2014/main" id="{4B2F5F7D-6B1D-4536-A892-8596F86C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402" y="5641305"/>
            <a:ext cx="14810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A26U10-FAN0802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4" name="テキスト ボックス 11">
            <a:extLst>
              <a:ext uri="{FF2B5EF4-FFF2-40B4-BE49-F238E27FC236}">
                <a16:creationId xmlns:a16="http://schemas.microsoft.com/office/drawing/2014/main" id="{FC816E38-59C5-4845-994C-EC8188DD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42" y="4005064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A26U-MM1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5" name="テキスト ボックス 11">
            <a:extLst>
              <a:ext uri="{FF2B5EF4-FFF2-40B4-BE49-F238E27FC236}">
                <a16:creationId xmlns:a16="http://schemas.microsoft.com/office/drawing/2014/main" id="{D2B8E22F-69F8-420D-AC0B-F758FB9E4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161" y="4005064"/>
            <a:ext cx="9909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A26U-SFC1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6" name="テキスト ボックス 11">
            <a:extLst>
              <a:ext uri="{FF2B5EF4-FFF2-40B4-BE49-F238E27FC236}">
                <a16:creationId xmlns:a16="http://schemas.microsoft.com/office/drawing/2014/main" id="{75F1A2DD-40B2-480D-A15E-60B48EE78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271" y="1104999"/>
            <a:ext cx="3207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＜</a:t>
            </a:r>
            <a:r>
              <a:rPr lang="en-US" altLang="ja-JP" sz="1400" dirty="0">
                <a:solidFill>
                  <a:srgbClr val="000000"/>
                </a:solidFill>
              </a:rPr>
              <a:t>Apresia26000</a:t>
            </a:r>
            <a:r>
              <a:rPr lang="ja-JP" altLang="en-US" sz="1400" dirty="0">
                <a:solidFill>
                  <a:srgbClr val="000000"/>
                </a:solidFill>
              </a:rPr>
              <a:t>シリーズ用　関連製品＞</a:t>
            </a:r>
          </a:p>
        </p:txBody>
      </p:sp>
    </p:spTree>
    <p:extLst>
      <p:ext uri="{BB962C8B-B14F-4D97-AF65-F5344CB8AC3E}">
        <p14:creationId xmlns:p14="http://schemas.microsoft.com/office/powerpoint/2010/main" val="49234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サービスプロバイダ向けスイッチ　</a:t>
            </a:r>
            <a:r>
              <a:rPr kumimoji="1" lang="en-US" altLang="ja-JP" dirty="0"/>
              <a:t>Apresia16012XL</a:t>
            </a:r>
            <a:r>
              <a:rPr kumimoji="1" lang="ja-JP" altLang="en-US" dirty="0"/>
              <a:t>シリーズ</a:t>
            </a:r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pic>
        <p:nvPicPr>
          <p:cNvPr id="7" name="Picture 27">
            <a:extLst>
              <a:ext uri="{FF2B5EF4-FFF2-40B4-BE49-F238E27FC236}">
                <a16:creationId xmlns:a16="http://schemas.microsoft.com/office/drawing/2014/main" id="{65C8B1C8-5B95-4D45-809D-BD180FBE3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3381" r="13636" b="5021"/>
          <a:stretch/>
        </p:blipFill>
        <p:spPr bwMode="auto">
          <a:xfrm>
            <a:off x="635742" y="1110233"/>
            <a:ext cx="192405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11">
            <a:extLst>
              <a:ext uri="{FF2B5EF4-FFF2-40B4-BE49-F238E27FC236}">
                <a16:creationId xmlns:a16="http://schemas.microsoft.com/office/drawing/2014/main" id="{C4E57ACD-9DE2-4172-A4F1-DCC2AC11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57" y="2760985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Apresia16012XL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08AC70F-D066-448A-BEA1-F61F4FB9E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7" y="3765186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F186D39-D21D-435A-AD07-4E73BA051D1B}"/>
              </a:ext>
            </a:extLst>
          </p:cNvPr>
          <p:cNvGrpSpPr>
            <a:grpSpLocks noChangeAspect="1"/>
          </p:cNvGrpSpPr>
          <p:nvPr/>
        </p:nvGrpSpPr>
        <p:grpSpPr>
          <a:xfrm>
            <a:off x="3385472" y="4209318"/>
            <a:ext cx="2943565" cy="1136109"/>
            <a:chOff x="2822792" y="2859537"/>
            <a:chExt cx="2943565" cy="113610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342A8C0-DD8F-4B47-8D0F-DC88FB936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63" y="2871788"/>
              <a:ext cx="120967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8E66C87B-F004-4A9F-ABD8-9EB924D9F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792" y="2859537"/>
              <a:ext cx="120967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44466AFC-DF6F-453A-932A-ACD442B28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757" y="2881221"/>
              <a:ext cx="6096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87D7A61-4C13-48BF-A33E-D75C998F8073}"/>
              </a:ext>
            </a:extLst>
          </p:cNvPr>
          <p:cNvGrpSpPr>
            <a:grpSpLocks noChangeAspect="1"/>
          </p:cNvGrpSpPr>
          <p:nvPr/>
        </p:nvGrpSpPr>
        <p:grpSpPr>
          <a:xfrm>
            <a:off x="6949739" y="3845024"/>
            <a:ext cx="1515502" cy="1600200"/>
            <a:chOff x="3321518" y="2652409"/>
            <a:chExt cx="1515502" cy="1600200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4B5D04E2-0B37-49C7-A0F3-F7711C828B8C}"/>
                </a:ext>
              </a:extLst>
            </p:cNvPr>
            <p:cNvGrpSpPr/>
            <p:nvPr/>
          </p:nvGrpSpPr>
          <p:grpSpPr>
            <a:xfrm>
              <a:off x="3826344" y="2652409"/>
              <a:ext cx="1009649" cy="533400"/>
              <a:chOff x="3812734" y="2432530"/>
              <a:chExt cx="1009649" cy="533400"/>
            </a:xfrm>
          </p:grpSpPr>
          <p:pic>
            <p:nvPicPr>
              <p:cNvPr id="25" name="Picture 9">
                <a:extLst>
                  <a:ext uri="{FF2B5EF4-FFF2-40B4-BE49-F238E27FC236}">
                    <a16:creationId xmlns:a16="http://schemas.microsoft.com/office/drawing/2014/main" id="{8A0D4F5D-12F8-43D5-8B79-15E9364D69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7558" y="2432530"/>
                <a:ext cx="5048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0">
                <a:extLst>
                  <a:ext uri="{FF2B5EF4-FFF2-40B4-BE49-F238E27FC236}">
                    <a16:creationId xmlns:a16="http://schemas.microsoft.com/office/drawing/2014/main" id="{5E47431D-D742-4050-9A07-C8034B0D24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734" y="2432530"/>
                <a:ext cx="5048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CBBD86B-A14F-4088-B7B5-5DF384A7059D}"/>
                </a:ext>
              </a:extLst>
            </p:cNvPr>
            <p:cNvGrpSpPr/>
            <p:nvPr/>
          </p:nvGrpSpPr>
          <p:grpSpPr>
            <a:xfrm>
              <a:off x="3321519" y="3185809"/>
              <a:ext cx="1515501" cy="533400"/>
              <a:chOff x="3314597" y="3162300"/>
              <a:chExt cx="1515501" cy="533400"/>
            </a:xfrm>
          </p:grpSpPr>
          <p:pic>
            <p:nvPicPr>
              <p:cNvPr id="22" name="Picture 5">
                <a:extLst>
                  <a:ext uri="{FF2B5EF4-FFF2-40B4-BE49-F238E27FC236}">
                    <a16:creationId xmlns:a16="http://schemas.microsoft.com/office/drawing/2014/main" id="{6D0EEA82-0EE0-40A1-A661-FA65CCC858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273" y="3162300"/>
                <a:ext cx="5048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5A0D37CD-0A49-4CAD-B4DC-A65B71CFEE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9422" y="3162300"/>
                <a:ext cx="5048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08199139-0BDE-46AF-9008-5A7DB018EE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597" y="3162300"/>
                <a:ext cx="5048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86C22E7B-61EB-4E8F-80DD-CF82080FC794}"/>
                </a:ext>
              </a:extLst>
            </p:cNvPr>
            <p:cNvGrpSpPr/>
            <p:nvPr/>
          </p:nvGrpSpPr>
          <p:grpSpPr>
            <a:xfrm>
              <a:off x="3324574" y="3717032"/>
              <a:ext cx="1512446" cy="535577"/>
              <a:chOff x="3309938" y="3695700"/>
              <a:chExt cx="1512446" cy="535577"/>
            </a:xfrm>
          </p:grpSpPr>
          <p:pic>
            <p:nvPicPr>
              <p:cNvPr id="19" name="Picture 6">
                <a:extLst>
                  <a:ext uri="{FF2B5EF4-FFF2-40B4-BE49-F238E27FC236}">
                    <a16:creationId xmlns:a16="http://schemas.microsoft.com/office/drawing/2014/main" id="{CD89F191-CBFB-4FFE-B3D1-EAB42AB933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7559" y="3695700"/>
                <a:ext cx="5048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7">
                <a:extLst>
                  <a:ext uri="{FF2B5EF4-FFF2-40B4-BE49-F238E27FC236}">
                    <a16:creationId xmlns:a16="http://schemas.microsoft.com/office/drawing/2014/main" id="{3D0039CC-AC58-4670-880C-61C34C0F5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763" y="3695700"/>
                <a:ext cx="5048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2">
                <a:extLst>
                  <a:ext uri="{FF2B5EF4-FFF2-40B4-BE49-F238E27FC236}">
                    <a16:creationId xmlns:a16="http://schemas.microsoft.com/office/drawing/2014/main" id="{20A57EF1-9C0C-4778-B9A8-574D65A13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938" y="3697877"/>
                <a:ext cx="5048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id="{33290C05-6ACF-4715-9C9A-0EC5F37EE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518" y="2652409"/>
              <a:ext cx="5048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テキスト ボックス 11">
            <a:extLst>
              <a:ext uri="{FF2B5EF4-FFF2-40B4-BE49-F238E27FC236}">
                <a16:creationId xmlns:a16="http://schemas.microsoft.com/office/drawing/2014/main" id="{79A6CC1D-DA3A-4292-94D9-BF97145BC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70" y="3302622"/>
            <a:ext cx="29122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＜</a:t>
            </a:r>
            <a:r>
              <a:rPr lang="en-US" altLang="ja-JP" sz="1400" dirty="0">
                <a:solidFill>
                  <a:srgbClr val="000000"/>
                </a:solidFill>
              </a:rPr>
              <a:t>Apresia16012XL</a:t>
            </a:r>
            <a:r>
              <a:rPr lang="ja-JP" altLang="en-US" sz="1400" dirty="0">
                <a:solidFill>
                  <a:srgbClr val="000000"/>
                </a:solidFill>
              </a:rPr>
              <a:t>専用　関連製品＞</a:t>
            </a:r>
          </a:p>
        </p:txBody>
      </p:sp>
      <p:sp>
        <p:nvSpPr>
          <p:cNvPr id="28" name="テキスト ボックス 11">
            <a:extLst>
              <a:ext uri="{FF2B5EF4-FFF2-40B4-BE49-F238E27FC236}">
                <a16:creationId xmlns:a16="http://schemas.microsoft.com/office/drawing/2014/main" id="{0BE12924-6F3E-4359-8D92-6E30B8496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367" y="5497487"/>
            <a:ext cx="1263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A16U-MM1-XL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9" name="テキスト ボックス 11">
            <a:extLst>
              <a:ext uri="{FF2B5EF4-FFF2-40B4-BE49-F238E27FC236}">
                <a16:creationId xmlns:a16="http://schemas.microsoft.com/office/drawing/2014/main" id="{4080A6B9-335D-4375-96CB-4D3F25BD0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244" y="5490717"/>
            <a:ext cx="15575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A16L-XG16104c-XL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11">
            <a:extLst>
              <a:ext uri="{FF2B5EF4-FFF2-40B4-BE49-F238E27FC236}">
                <a16:creationId xmlns:a16="http://schemas.microsoft.com/office/drawing/2014/main" id="{16418F45-A2EA-48C1-9C7A-233BF47C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85" y="5497487"/>
            <a:ext cx="1598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A16U12-DC-PSU-XL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3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サービスプロバイダ向けスイッチ　</a:t>
            </a:r>
            <a:r>
              <a:rPr kumimoji="1" lang="en-US" altLang="ja-JP" dirty="0"/>
              <a:t>Apresia16000</a:t>
            </a:r>
            <a:r>
              <a:rPr kumimoji="1" lang="ja-JP" altLang="en-US" dirty="0"/>
              <a:t>シリーズ</a:t>
            </a:r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84BAA739-83DA-47FE-8BEF-CB460A2B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41" y="4733156"/>
            <a:ext cx="1258888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4C20C756-8729-4AFC-B522-D3E36F26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16" y="4560912"/>
            <a:ext cx="145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4459628F-301E-4C8B-9BC4-0023163A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79" y="5033987"/>
            <a:ext cx="18351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C33707E9-A0D2-4E61-AA61-7862AB1DA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41" y="5085581"/>
            <a:ext cx="18938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42B9E92-BA71-4F90-B06B-765F4A6C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1" y="3192065"/>
            <a:ext cx="14859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CAE46FE-70E5-4EC5-AB94-4D12227FA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41" y="3034903"/>
            <a:ext cx="17494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7922FE23-4208-41C5-8B4C-BBC1EA56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16" y="3264967"/>
            <a:ext cx="1852613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11F3CE9C-5800-4C3B-95E2-A60FB41C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41" y="3242742"/>
            <a:ext cx="1920875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7">
            <a:extLst>
              <a:ext uri="{FF2B5EF4-FFF2-40B4-BE49-F238E27FC236}">
                <a16:creationId xmlns:a16="http://schemas.microsoft.com/office/drawing/2014/main" id="{A8F94B27-EF8F-4A12-8F98-62992653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91" y="4273153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A16U-MM1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7">
            <a:extLst>
              <a:ext uri="{FF2B5EF4-FFF2-40B4-BE49-F238E27FC236}">
                <a16:creationId xmlns:a16="http://schemas.microsoft.com/office/drawing/2014/main" id="{496F0B62-79DE-41AE-A365-4293B97DE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616" y="4273153"/>
            <a:ext cx="1131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A16U3-MM1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7" name="テキスト ボックス 17">
            <a:extLst>
              <a:ext uri="{FF2B5EF4-FFF2-40B4-BE49-F238E27FC236}">
                <a16:creationId xmlns:a16="http://schemas.microsoft.com/office/drawing/2014/main" id="{1E26098E-8D63-484B-8498-A4523A8F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566" y="4273153"/>
            <a:ext cx="1255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A16L-G16x10C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B772A6-541F-40E9-8F3B-CE250A96C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466" y="4273153"/>
            <a:ext cx="1343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A16L-XG16x01C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38A820B0-0598-43AD-9227-3DBE960E9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66" y="2905001"/>
            <a:ext cx="332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＜</a:t>
            </a:r>
            <a:r>
              <a:rPr lang="en-US" altLang="ja-JP" sz="1400" dirty="0">
                <a:solidFill>
                  <a:srgbClr val="000000"/>
                </a:solidFill>
              </a:rPr>
              <a:t>Apresia16000</a:t>
            </a:r>
            <a:r>
              <a:rPr lang="ja-JP" altLang="en-US" sz="1400" dirty="0">
                <a:solidFill>
                  <a:srgbClr val="000000"/>
                </a:solidFill>
              </a:rPr>
              <a:t>シリーズ用　関連製品＞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43FE394-2C4A-406E-B3B7-04A549890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7923" r="8973" b="8386"/>
          <a:stretch/>
        </p:blipFill>
        <p:spPr bwMode="auto">
          <a:xfrm>
            <a:off x="1074241" y="942974"/>
            <a:ext cx="1881188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C561A629-7A7F-4625-993C-D02373615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t="17039" r="6563" b="17071"/>
          <a:stretch/>
        </p:blipFill>
        <p:spPr bwMode="auto">
          <a:xfrm>
            <a:off x="6491586" y="1983580"/>
            <a:ext cx="1916906" cy="5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17">
            <a:extLst>
              <a:ext uri="{FF2B5EF4-FFF2-40B4-BE49-F238E27FC236}">
                <a16:creationId xmlns:a16="http://schemas.microsoft.com/office/drawing/2014/main" id="{3ABB5DC6-7CD1-4564-B22D-06B7AF33F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04" y="5929337"/>
            <a:ext cx="1376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A16U12-DC-PSU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3" name="テキスト ボックス 17">
            <a:extLst>
              <a:ext uri="{FF2B5EF4-FFF2-40B4-BE49-F238E27FC236}">
                <a16:creationId xmlns:a16="http://schemas.microsoft.com/office/drawing/2014/main" id="{0843D202-8A93-4119-A296-603F3A7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616" y="5929337"/>
            <a:ext cx="129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A16U-FAN0601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4" name="テキスト ボックス 17">
            <a:extLst>
              <a:ext uri="{FF2B5EF4-FFF2-40B4-BE49-F238E27FC236}">
                <a16:creationId xmlns:a16="http://schemas.microsoft.com/office/drawing/2014/main" id="{2B125C5F-75A7-4937-B968-6C689727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941" y="5929337"/>
            <a:ext cx="1284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A16U6-DC-PSU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5" name="テキスト ボックス 17">
            <a:extLst>
              <a:ext uri="{FF2B5EF4-FFF2-40B4-BE49-F238E27FC236}">
                <a16:creationId xmlns:a16="http://schemas.microsoft.com/office/drawing/2014/main" id="{054125A4-7C33-419F-B9F9-89EAD8F3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016" y="5929337"/>
            <a:ext cx="1284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A16U3-DC-PSU</a:t>
            </a:r>
            <a:endParaRPr lang="ja-JP" altLang="en-US" sz="1400">
              <a:solidFill>
                <a:srgbClr val="000000"/>
              </a:solidFill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0BC38861-AE29-4CF6-B7E1-948E28408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6726" r="7706" b="10184"/>
          <a:stretch/>
        </p:blipFill>
        <p:spPr bwMode="auto">
          <a:xfrm>
            <a:off x="3660280" y="1666875"/>
            <a:ext cx="1878806" cy="84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11">
            <a:extLst>
              <a:ext uri="{FF2B5EF4-FFF2-40B4-BE49-F238E27FC236}">
                <a16:creationId xmlns:a16="http://schemas.microsoft.com/office/drawing/2014/main" id="{9CD413A4-FC5D-4BB8-AF68-207E7215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121" y="2553496"/>
            <a:ext cx="143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Apresia16012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8" name="テキスト ボックス 11">
            <a:extLst>
              <a:ext uri="{FF2B5EF4-FFF2-40B4-BE49-F238E27FC236}">
                <a16:creationId xmlns:a16="http://schemas.microsoft.com/office/drawing/2014/main" id="{9D794AE1-674E-49DA-A662-A2F832C20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559" y="2553496"/>
            <a:ext cx="1189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Apresia16006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9" name="テキスト ボックス 11">
            <a:extLst>
              <a:ext uri="{FF2B5EF4-FFF2-40B4-BE49-F238E27FC236}">
                <a16:creationId xmlns:a16="http://schemas.microsoft.com/office/drawing/2014/main" id="{930E550F-2D73-4D95-949B-592E25C1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155" y="2553496"/>
            <a:ext cx="1189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Apresia16003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1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6E9F21E-D9A1-4D7C-9976-9CFCE1B5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サービスプロバイダ向けスイッチ　</a:t>
            </a:r>
            <a:r>
              <a:rPr lang="en-US" altLang="ja-JP" dirty="0"/>
              <a:t>Apresia22000</a:t>
            </a:r>
            <a:r>
              <a:rPr lang="ja-JP" altLang="en-US" dirty="0"/>
              <a:t>シリーズ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1AAEB4-427F-491A-812D-BE17EA813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448210"/>
            <a:ext cx="2989146" cy="692696"/>
          </a:xfrm>
          <a:prstGeom prst="rect">
            <a:avLst/>
          </a:prstGeom>
        </p:spPr>
      </p:pic>
      <p:sp>
        <p:nvSpPr>
          <p:cNvPr id="6" name="テキスト ボックス 11">
            <a:extLst>
              <a:ext uri="{FF2B5EF4-FFF2-40B4-BE49-F238E27FC236}">
                <a16:creationId xmlns:a16="http://schemas.microsoft.com/office/drawing/2014/main" id="{018671BB-65CD-47C6-8A59-7F9734CD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029" y="2140906"/>
            <a:ext cx="20162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Apresia22000-24X2C8X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377BA976-6DAD-4AAB-81A6-C1052CBF0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15" y="2794451"/>
            <a:ext cx="3324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＜</a:t>
            </a:r>
            <a:r>
              <a:rPr lang="en-US" altLang="ja-JP" sz="1400" dirty="0">
                <a:solidFill>
                  <a:srgbClr val="000000"/>
                </a:solidFill>
              </a:rPr>
              <a:t>Apresia22000</a:t>
            </a:r>
            <a:r>
              <a:rPr lang="ja-JP" altLang="en-US" sz="1400" dirty="0">
                <a:solidFill>
                  <a:srgbClr val="000000"/>
                </a:solidFill>
              </a:rPr>
              <a:t>シリーズ用　関連製品＞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09E9DC4-EE09-4C67-9282-E565C2D04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74" y="3284984"/>
            <a:ext cx="1573121" cy="1110774"/>
          </a:xfrm>
          <a:prstGeom prst="rect">
            <a:avLst/>
          </a:prstGeom>
        </p:spPr>
      </p:pic>
      <p:sp>
        <p:nvSpPr>
          <p:cNvPr id="12" name="テキスト ボックス 17">
            <a:extLst>
              <a:ext uri="{FF2B5EF4-FFF2-40B4-BE49-F238E27FC236}">
                <a16:creationId xmlns:a16="http://schemas.microsoft.com/office/drawing/2014/main" id="{E9214576-9BAA-45EE-8509-A1909A715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471" y="4418009"/>
            <a:ext cx="1298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A22U-FAN0312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181E502-99D5-4D3F-8691-B3D11210E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04" y="3282673"/>
            <a:ext cx="1749992" cy="1135336"/>
          </a:xfrm>
          <a:prstGeom prst="rect">
            <a:avLst/>
          </a:prstGeom>
        </p:spPr>
      </p:pic>
      <p:sp>
        <p:nvSpPr>
          <p:cNvPr id="15" name="テキスト ボックス 17">
            <a:extLst>
              <a:ext uri="{FF2B5EF4-FFF2-40B4-BE49-F238E27FC236}">
                <a16:creationId xmlns:a16="http://schemas.microsoft.com/office/drawing/2014/main" id="{68EF8D0D-6AAE-4285-9CC0-4E051BAE9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622" y="4417367"/>
            <a:ext cx="105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PSU-850-AC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7BB14E3-99D1-4502-84BF-6015EFF80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44" y="3256932"/>
            <a:ext cx="1720726" cy="113882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98A30CC-C0B6-4191-8407-E72EABE7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682" y="4395758"/>
            <a:ext cx="1350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PSU-850-DC48V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7BF8A8E-D4AA-4BF3-B17A-A543775E79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03" y="3160269"/>
            <a:ext cx="1595769" cy="123548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2B79425-1C0C-4923-9420-FA62FF316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675" y="4394269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H-LR4-QSFP48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6" name="テキスト プレースホルダー 4">
            <a:extLst>
              <a:ext uri="{FF2B5EF4-FFF2-40B4-BE49-F238E27FC236}">
                <a16:creationId xmlns:a16="http://schemas.microsoft.com/office/drawing/2014/main" id="{07BA5A69-9A40-49AD-9D59-E28053B474F6}"/>
              </a:ext>
            </a:extLst>
          </p:cNvPr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FBA9F4D-25F6-4704-8B2D-50B0AAEA2A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20" name="テキスト プレースホルダー 4">
            <a:extLst>
              <a:ext uri="{FF2B5EF4-FFF2-40B4-BE49-F238E27FC236}">
                <a16:creationId xmlns:a16="http://schemas.microsoft.com/office/drawing/2014/main" id="{B4DC667D-A8F2-4F02-86AB-70926F6028C9}"/>
              </a:ext>
            </a:extLst>
          </p:cNvPr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</p:spTree>
    <p:extLst>
      <p:ext uri="{BB962C8B-B14F-4D97-AF65-F5344CB8AC3E}">
        <p14:creationId xmlns:p14="http://schemas.microsoft.com/office/powerpoint/2010/main" val="270507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サービスプロバイダ向けスイッチ　</a:t>
            </a:r>
            <a:r>
              <a:rPr kumimoji="1" lang="en-US" altLang="ja-JP" dirty="0"/>
              <a:t>Apresia20000/12000</a:t>
            </a:r>
            <a:r>
              <a:rPr kumimoji="1" lang="ja-JP" altLang="en-US" dirty="0"/>
              <a:t>シリーズ</a:t>
            </a:r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5B57CC-D786-49B0-B1EB-14ED9873F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9850" r="1061" b="12572"/>
          <a:stretch/>
        </p:blipFill>
        <p:spPr bwMode="auto">
          <a:xfrm>
            <a:off x="868733" y="4094248"/>
            <a:ext cx="28956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11">
            <a:extLst>
              <a:ext uri="{FF2B5EF4-FFF2-40B4-BE49-F238E27FC236}">
                <a16:creationId xmlns:a16="http://schemas.microsoft.com/office/drawing/2014/main" id="{6D20394B-73B5-4849-8A42-3886AB6AC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970" y="4635009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Apresia12000-48X-PSR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AA8EF659-A217-4A63-8F97-27873B9A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731" y="460779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Apresia12000-48GX-PSR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7BDC265-9CA5-4CAF-B1AF-4CD9BE64A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1283" r="1206" b="8911"/>
          <a:stretch/>
        </p:blipFill>
        <p:spPr bwMode="auto">
          <a:xfrm>
            <a:off x="5028777" y="4094247"/>
            <a:ext cx="28765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48E68CC-EA4B-4A1E-BB26-3D1EEAE008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1" y="1508554"/>
            <a:ext cx="2422004" cy="817295"/>
          </a:xfrm>
          <a:prstGeom prst="rect">
            <a:avLst/>
          </a:prstGeom>
        </p:spPr>
      </p:pic>
      <p:sp>
        <p:nvSpPr>
          <p:cNvPr id="18" name="テキスト ボックス 11">
            <a:extLst>
              <a:ext uri="{FF2B5EF4-FFF2-40B4-BE49-F238E27FC236}">
                <a16:creationId xmlns:a16="http://schemas.microsoft.com/office/drawing/2014/main" id="{7938582E-8EF1-43F1-B69C-06318BC6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141" y="2328937"/>
            <a:ext cx="1876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Apresia20000-8X4T-AC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391310C-6C8B-4A8B-B69C-E9B37EEB3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92" y="1531370"/>
            <a:ext cx="2449202" cy="794479"/>
          </a:xfrm>
          <a:prstGeom prst="rect">
            <a:avLst/>
          </a:prstGeom>
        </p:spPr>
      </p:pic>
      <p:sp>
        <p:nvSpPr>
          <p:cNvPr id="21" name="テキスト ボックス 11">
            <a:extLst>
              <a:ext uri="{FF2B5EF4-FFF2-40B4-BE49-F238E27FC236}">
                <a16:creationId xmlns:a16="http://schemas.microsoft.com/office/drawing/2014/main" id="{122DB35B-E922-462B-A0AD-8864B016B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901" y="2325849"/>
            <a:ext cx="1876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Apresia20000-8X4T-DC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34904"/>
      </p:ext>
    </p:extLst>
  </p:cSld>
  <p:clrMapOvr>
    <a:masterClrMapping/>
  </p:clrMapOvr>
</p:sld>
</file>

<file path=ppt/theme/theme1.xml><?xml version="1.0" encoding="utf-8"?>
<a:theme xmlns:a="http://schemas.openxmlformats.org/drawingml/2006/main" name="4_Bold Stripes">
  <a:themeElements>
    <a:clrScheme name="ユーザー設定 3">
      <a:dk1>
        <a:srgbClr val="000000"/>
      </a:dk1>
      <a:lt1>
        <a:srgbClr val="FFFFFF"/>
      </a:lt1>
      <a:dk2>
        <a:srgbClr val="00A3E9"/>
      </a:dk2>
      <a:lt2>
        <a:srgbClr val="E50012"/>
      </a:lt2>
      <a:accent1>
        <a:srgbClr val="00A7C2"/>
      </a:accent1>
      <a:accent2>
        <a:srgbClr val="DD693F"/>
      </a:accent2>
      <a:accent3>
        <a:srgbClr val="E5A755"/>
      </a:accent3>
      <a:accent4>
        <a:srgbClr val="8BC361"/>
      </a:accent4>
      <a:accent5>
        <a:srgbClr val="6E60A7"/>
      </a:accent5>
      <a:accent6>
        <a:srgbClr val="008ED2"/>
      </a:accent6>
      <a:hlink>
        <a:srgbClr val="336699"/>
      </a:hlink>
      <a:folHlink>
        <a:srgbClr val="9A0000"/>
      </a:folHlink>
    </a:clrScheme>
    <a:fontScheme name="4_Bold Stripes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system:Applications:Microsoft Office 2001:テンプレート:プレゼンテーション:デザイン:Bold Stripes</Template>
  <TotalTime>19372</TotalTime>
  <Words>137</Words>
  <Application>Microsoft Office PowerPoint</Application>
  <PresentationFormat>A4 210 x 297 mm</PresentationFormat>
  <Paragraphs>73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IB Wb Regular</vt:lpstr>
      <vt:lpstr>ＭＳ Ｐゴシック</vt:lpstr>
      <vt:lpstr>ＭＳ Ｐ明朝</vt:lpstr>
      <vt:lpstr>ＭＳ ゴシック</vt:lpstr>
      <vt:lpstr>Osaka</vt:lpstr>
      <vt:lpstr>Arial</vt:lpstr>
      <vt:lpstr>Calibri</vt:lpstr>
      <vt:lpstr>Times</vt:lpstr>
      <vt:lpstr>Verdana</vt:lpstr>
      <vt:lpstr>Wingdings</vt:lpstr>
      <vt:lpstr>4_Bold Stripes</vt:lpstr>
      <vt:lpstr>PowerPoint プレゼンテーション</vt:lpstr>
      <vt:lpstr>PowerPoint プレゼンテーション</vt:lpstr>
      <vt:lpstr>サービスプロバイダ向けスイッチ　Apresia26000QCシリーズ</vt:lpstr>
      <vt:lpstr>サービスプロバイダ向けスイッチ　Apresia26000シリーズ</vt:lpstr>
      <vt:lpstr>サービスプロバイダ向けスイッチ　Apresia16012XLシリーズ</vt:lpstr>
      <vt:lpstr>サービスプロバイダ向けスイッチ　Apresia16000シリーズ</vt:lpstr>
      <vt:lpstr>サービスプロバイダ向けスイッチ　Apresia22000シリーズ</vt:lpstr>
      <vt:lpstr>サービスプロバイダ向けスイッチ　Apresia20000/12000シリーズ</vt:lpstr>
    </vt:vector>
  </TitlesOfParts>
  <Manager>岩戸玲子 / Reiko Iwado</Manager>
  <Company>APRESIA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APREISA</dc:title>
  <dc:creator>近藤剛広 / Takahiro Kondo</dc:creator>
  <cp:lastModifiedBy>hidemi tsukamoto</cp:lastModifiedBy>
  <cp:revision>1353</cp:revision>
  <cp:lastPrinted>2015-12-25T11:24:48Z</cp:lastPrinted>
  <dcterms:created xsi:type="dcterms:W3CDTF">2017-03-30T13:43:40Z</dcterms:created>
  <dcterms:modified xsi:type="dcterms:W3CDTF">2019-07-03T07:46:01Z</dcterms:modified>
</cp:coreProperties>
</file>